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5"/>
  </p:notesMasterIdLst>
  <p:sldIdLst>
    <p:sldId id="328" r:id="rId5"/>
    <p:sldId id="330" r:id="rId6"/>
    <p:sldId id="320" r:id="rId7"/>
    <p:sldId id="324" r:id="rId8"/>
    <p:sldId id="331" r:id="rId9"/>
    <p:sldId id="327" r:id="rId10"/>
    <p:sldId id="333" r:id="rId11"/>
    <p:sldId id="322" r:id="rId12"/>
    <p:sldId id="332" r:id="rId13"/>
    <p:sldId id="310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2BD"/>
    <a:srgbClr val="2C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88089" autoAdjust="0"/>
  </p:normalViewPr>
  <p:slideViewPr>
    <p:cSldViewPr snapToGrid="0">
      <p:cViewPr varScale="1">
        <p:scale>
          <a:sx n="107" d="100"/>
          <a:sy n="107" d="100"/>
        </p:scale>
        <p:origin x="15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6BFE7-54E5-4441-8BDB-F3DEC3FF6DB9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0E6AC-8662-4A3B-81B7-D3FE6A011C3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025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419" dirty="0"/>
              <a:t>Age of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20E6AC-8662-4A3B-81B7-D3FE6A011C30}" type="slidenum">
              <a:rPr lang="es-CO" smtClean="0"/>
              <a:t>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7279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236" y="2396836"/>
            <a:ext cx="8617528" cy="2096802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85713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3193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9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051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0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4781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1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247189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2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188784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3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802646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96237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68" y="2375210"/>
            <a:ext cx="8263054" cy="218726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826363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946301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365126"/>
            <a:ext cx="86233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9400" y="1825625"/>
            <a:ext cx="42354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42735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096599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2" name="Rectángulo 11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660" y="365126"/>
            <a:ext cx="8625173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629" y="1681163"/>
            <a:ext cx="42305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7629" y="2505075"/>
            <a:ext cx="423055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42776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427768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5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7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831895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8" name="Rectángulo 7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7" y="365126"/>
            <a:ext cx="8675649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55374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69105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40196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6" y="278780"/>
            <a:ext cx="3501483" cy="1600200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278780"/>
            <a:ext cx="4988980" cy="57333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326" y="1973765"/>
            <a:ext cx="3501483" cy="403840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542214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78" y="256478"/>
            <a:ext cx="3479181" cy="1800922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256478"/>
            <a:ext cx="5022433" cy="575569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478" y="2057399"/>
            <a:ext cx="3479181" cy="3954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728855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629" y="242463"/>
            <a:ext cx="8642195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7629" y="1747414"/>
            <a:ext cx="8642195" cy="434115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grpSp>
        <p:nvGrpSpPr>
          <p:cNvPr id="10" name="Grupo 9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7" name="Rectángulo 6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94471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9" name="Rectángulo 8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70233" y="211873"/>
            <a:ext cx="1706137" cy="5800302"/>
          </a:xfrm>
        </p:spPr>
        <p:txBody>
          <a:bodyPr vert="eaVert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6478" y="211873"/>
            <a:ext cx="6791093" cy="5800302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587116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2589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3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7807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4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12668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5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559921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6">
    <p:bg>
      <p:bgPr>
        <a:blipFill dpi="0" rotWithShape="1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42623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7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7960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8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03853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000" y="365126"/>
            <a:ext cx="866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0" y="1825625"/>
            <a:ext cx="8661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78387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4" r:id="rId3"/>
    <p:sldLayoutId id="2147483676" r:id="rId4"/>
    <p:sldLayoutId id="2147483675" r:id="rId5"/>
    <p:sldLayoutId id="2147483677" r:id="rId6"/>
    <p:sldLayoutId id="2147483673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C9BCD6-F0AB-4948-AF5F-BDDFECDE40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33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>
          <a:xfrm>
            <a:off x="1143000" y="5178392"/>
            <a:ext cx="6858000" cy="818998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s-419" sz="2800" b="1" dirty="0">
                <a:solidFill>
                  <a:schemeClr val="tx1"/>
                </a:solidFill>
              </a:rPr>
              <a:t>Luisa Rincón</a:t>
            </a:r>
          </a:p>
          <a:p>
            <a:endParaRPr lang="es-419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</p:spTree>
    <p:extLst>
      <p:ext uri="{BB962C8B-B14F-4D97-AF65-F5344CB8AC3E}">
        <p14:creationId xmlns:p14="http://schemas.microsoft.com/office/powerpoint/2010/main" val="1348100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cout explora solo todo el mapa (HD) Tutorial - Age of Empires II The  Conquerors - YouTube">
            <a:extLst>
              <a:ext uri="{FF2B5EF4-FFF2-40B4-BE49-F238E27FC236}">
                <a16:creationId xmlns:a16="http://schemas.microsoft.com/office/drawing/2014/main" id="{BC5F3F1C-708C-40AC-A490-57E1491518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1120" y="15621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B53C1C-4691-4CA8-9E2D-F4F8A5FB886F}"/>
              </a:ext>
            </a:extLst>
          </p:cNvPr>
          <p:cNvSpPr txBox="1"/>
          <p:nvPr/>
        </p:nvSpPr>
        <p:spPr>
          <a:xfrm>
            <a:off x="213360" y="5441950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Age of Empires – Imagen </a:t>
            </a:r>
            <a:r>
              <a:rPr lang="en-US" dirty="0" err="1"/>
              <a:t>tomada</a:t>
            </a:r>
            <a:r>
              <a:rPr lang="en-US" dirty="0"/>
              <a:t> de https://i.ytimg.com/vi/-5gS5kjRhPc/maxresdefault.jpg</a:t>
            </a:r>
          </a:p>
        </p:txBody>
      </p:sp>
    </p:spTree>
    <p:extLst>
      <p:ext uri="{BB962C8B-B14F-4D97-AF65-F5344CB8AC3E}">
        <p14:creationId xmlns:p14="http://schemas.microsoft.com/office/powerpoint/2010/main" val="3611105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dirty="0"/>
              <a:t>Definición del problema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S.2</a:t>
            </a:r>
          </a:p>
        </p:txBody>
      </p:sp>
      <p:sp>
        <p:nvSpPr>
          <p:cNvPr id="30" name="Marcador de contenido 5"/>
          <p:cNvSpPr>
            <a:spLocks noGrp="1"/>
          </p:cNvSpPr>
          <p:nvPr>
            <p:ph idx="1"/>
          </p:nvPr>
        </p:nvSpPr>
        <p:spPr>
          <a:xfrm>
            <a:off x="336883" y="1188387"/>
            <a:ext cx="8338765" cy="2948715"/>
          </a:xfrm>
        </p:spPr>
        <p:txBody>
          <a:bodyPr>
            <a:noAutofit/>
          </a:bodyPr>
          <a:lstStyle/>
          <a:p>
            <a:pPr marL="0" indent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CO" sz="2400" kern="50" dirty="0">
                <a:latin typeface="+mn-lt"/>
                <a:ea typeface="Times New Roman" panose="02020603050405020304" pitchFamily="18" charset="0"/>
                <a:cs typeface="DejaVu Sans"/>
              </a:rPr>
              <a:t>Un problema es todo aquello cuya solución se desconoce; ese desconocimiento puede ser para un grupo de personas o para la humanidad. Para la formulación correcta de un problema se debe tener en cuenta los siguientes aspectos:</a:t>
            </a:r>
          </a:p>
          <a:p>
            <a:pPr marL="800100" lvl="1" indent="-342900" algn="just">
              <a:lnSpc>
                <a:spcPct val="100000"/>
              </a:lnSpc>
              <a:spcBef>
                <a:spcPts val="1200"/>
              </a:spcBef>
              <a:buFont typeface="Symbol" panose="05050102010706020507" pitchFamily="18" charset="2"/>
              <a:buChar char=""/>
            </a:pPr>
            <a:r>
              <a:rPr lang="es-CO" sz="20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Aquello donde exista una situación actual que se desea mejorar, pero se desconoce la manera de lograrlo.</a:t>
            </a:r>
          </a:p>
          <a:p>
            <a:pPr marL="800100" lvl="1" indent="-342900" algn="just">
              <a:lnSpc>
                <a:spcPct val="100000"/>
              </a:lnSpc>
              <a:spcBef>
                <a:spcPts val="1200"/>
              </a:spcBef>
              <a:buFont typeface="Symbol" panose="05050102010706020507" pitchFamily="18" charset="2"/>
              <a:buChar char=""/>
            </a:pPr>
            <a:r>
              <a:rPr lang="es-CO" sz="2000" dirty="0">
                <a:latin typeface="+mn-lt"/>
                <a:ea typeface="Times New Roman" panose="02020603050405020304" pitchFamily="18" charset="0"/>
                <a:cs typeface="Times New Roman" panose="02020603050405020304" pitchFamily="18" charset="0"/>
              </a:rPr>
              <a:t>Una situación actual indeseable, que se desea cambiar o modificar.</a:t>
            </a:r>
          </a:p>
        </p:txBody>
      </p:sp>
      <p:sp>
        <p:nvSpPr>
          <p:cNvPr id="2" name="Rectángulo 1"/>
          <p:cNvSpPr/>
          <p:nvPr/>
        </p:nvSpPr>
        <p:spPr>
          <a:xfrm>
            <a:off x="488452" y="4371278"/>
            <a:ext cx="8035626" cy="9541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lvl="0" algn="just">
              <a:spcBef>
                <a:spcPts val="1200"/>
              </a:spcBef>
            </a:pPr>
            <a:r>
              <a:rPr lang="es-CO" sz="2800" dirty="0">
                <a:ea typeface="Times New Roman" panose="02020603050405020304" pitchFamily="18" charset="0"/>
                <a:cs typeface="Times New Roman" panose="02020603050405020304" pitchFamily="18" charset="0"/>
              </a:rPr>
              <a:t>Un problema debe expresarse en términos concretos y explícitos a través del planteamiento y formulación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C603D-07B1-4A5C-82E9-C991D9A16C8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5171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065649"/>
          </a:xfrm>
        </p:spPr>
        <p:txBody>
          <a:bodyPr>
            <a:normAutofit/>
          </a:bodyPr>
          <a:lstStyle/>
          <a:p>
            <a:r>
              <a:rPr lang="es-419" sz="4000" dirty="0"/>
              <a:t>Planteamiento del problema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S.2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03427" y="1206270"/>
            <a:ext cx="8194524" cy="27392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200" dirty="0"/>
              <a:t>Es la descripción de la “Situación actual” que caracteriza al “objeto de conocimiento”. Aquí </a:t>
            </a:r>
            <a:r>
              <a:rPr lang="es-CO" sz="2200" dirty="0">
                <a:solidFill>
                  <a:srgbClr val="0000FF"/>
                </a:solidFill>
              </a:rPr>
              <a:t>se describen los síntomas y las posibles causas</a:t>
            </a:r>
            <a:r>
              <a:rPr lang="es-CO" sz="2200" dirty="0"/>
              <a:t>, la identificación de las situaciones futuras si se sostiene dicha situación y la presentación de </a:t>
            </a:r>
            <a:r>
              <a:rPr lang="es-CO" sz="2200" dirty="0">
                <a:solidFill>
                  <a:srgbClr val="0000FF"/>
                </a:solidFill>
              </a:rPr>
              <a:t>alternativas para superar la situación actual</a:t>
            </a:r>
            <a:r>
              <a:rPr lang="es-CO" sz="2200" dirty="0"/>
              <a:t>, las cuales permitan controlar el pronóstico planteado.</a:t>
            </a:r>
          </a:p>
          <a:p>
            <a:pPr algn="just"/>
            <a:r>
              <a:rPr lang="es-VE" sz="2200" b="1" dirty="0"/>
              <a:t> </a:t>
            </a:r>
            <a:endParaRPr lang="es-CO" sz="2200" dirty="0"/>
          </a:p>
          <a:p>
            <a:pPr algn="just"/>
            <a:r>
              <a:rPr lang="es-CO" sz="2200" dirty="0"/>
              <a:t>Antes de iniciar el planteamiento del problema usted debe tener:</a:t>
            </a:r>
          </a:p>
          <a:p>
            <a:pPr algn="just"/>
            <a:r>
              <a:rPr lang="es-CO" dirty="0"/>
              <a:t> 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605331" y="3737874"/>
            <a:ext cx="1434415" cy="2171007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5282" y="3844386"/>
            <a:ext cx="2211996" cy="2165591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7EB46A-0BAB-4460-88CF-0A2E889BC77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001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6763A-0414-4BEF-B8AC-C2FFBFD1BC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Pasos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D60B5-2077-427A-9665-C28C538D3C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419" dirty="0"/>
              <a:t>Identificar un tema que sea de interés</a:t>
            </a:r>
          </a:p>
          <a:p>
            <a:r>
              <a:rPr lang="es-419" dirty="0"/>
              <a:t>Validar que el tema pase el </a:t>
            </a:r>
            <a:r>
              <a:rPr lang="es-419" dirty="0" err="1"/>
              <a:t>checklist</a:t>
            </a:r>
            <a:endParaRPr lang="es-419" dirty="0"/>
          </a:p>
          <a:p>
            <a:r>
              <a:rPr lang="es-419" dirty="0"/>
              <a:t>Buscar trabajos previos que se hayan hecho en el área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B6521A-8129-4F12-86A2-E44A911B4B0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772B7C-AF5E-490E-91A5-7CEBFAA60DD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8262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205664"/>
            <a:ext cx="8661400" cy="1065649"/>
          </a:xfrm>
        </p:spPr>
        <p:txBody>
          <a:bodyPr>
            <a:normAutofit fontScale="90000"/>
          </a:bodyPr>
          <a:lstStyle/>
          <a:p>
            <a:r>
              <a:rPr lang="es-419" sz="4000" dirty="0"/>
              <a:t>Planteamiento del problema: </a:t>
            </a:r>
            <a:r>
              <a:rPr lang="es-419" sz="4000" b="0" dirty="0"/>
              <a:t>¿Cómo realizarlo?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325717" y="1753718"/>
            <a:ext cx="86613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000" dirty="0"/>
              <a:t>Se inicia con un diagnóstico de la situación actual, preguntándose ¿Qué pasa con su objeto de investigación?. El diagnóstico se fundamenta en:</a:t>
            </a:r>
          </a:p>
        </p:txBody>
      </p:sp>
      <p:sp>
        <p:nvSpPr>
          <p:cNvPr id="11" name="Rectángulo 10"/>
          <p:cNvSpPr/>
          <p:nvPr/>
        </p:nvSpPr>
        <p:spPr>
          <a:xfrm>
            <a:off x="650342" y="2827116"/>
            <a:ext cx="8110799" cy="2092881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268288" lvl="1" algn="just">
              <a:spcAft>
                <a:spcPts val="600"/>
              </a:spcAft>
            </a:pPr>
            <a:r>
              <a:rPr lang="es-ES" sz="2000" b="1" dirty="0"/>
              <a:t>a. </a:t>
            </a:r>
            <a:r>
              <a:rPr lang="es-ES" sz="2000" dirty="0"/>
              <a:t>La identificación de los hechos o situaciones que se observan al analizar el objeto de investigación. Estos son los síntomas del problema.</a:t>
            </a:r>
          </a:p>
          <a:p>
            <a:pPr marL="268288" lvl="1" algn="just">
              <a:spcAft>
                <a:spcPts val="600"/>
              </a:spcAft>
            </a:pPr>
            <a:r>
              <a:rPr lang="es-ES" sz="2000" b="1" dirty="0"/>
              <a:t>b. </a:t>
            </a:r>
            <a:r>
              <a:rPr lang="es-ES" sz="2000" dirty="0"/>
              <a:t>Con la lista de los síntomas del paso anterior identifique hechos o situaciones que producen los síntomas. Estos son las causas del problema.</a:t>
            </a:r>
          </a:p>
          <a:p>
            <a:pPr marL="268288" lvl="1" algn="just">
              <a:spcAft>
                <a:spcPts val="600"/>
              </a:spcAft>
            </a:pPr>
            <a:r>
              <a:rPr lang="es-ES" sz="2000" b="1" dirty="0"/>
              <a:t>c. </a:t>
            </a:r>
            <a:r>
              <a:rPr lang="es-ES" sz="2000" dirty="0"/>
              <a:t>Con los síntomas del problema y las causas de estos se plantea el diagnóstico, el cual consiste en un relato de la situación actual.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1912B-7F5B-42CA-8999-20863DD479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31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205664"/>
            <a:ext cx="8661400" cy="1065649"/>
          </a:xfrm>
        </p:spPr>
        <p:txBody>
          <a:bodyPr>
            <a:normAutofit fontScale="90000"/>
          </a:bodyPr>
          <a:lstStyle/>
          <a:p>
            <a:r>
              <a:rPr lang="es-419" sz="4000" dirty="0"/>
              <a:t>Planteamiento del problema: </a:t>
            </a:r>
            <a:r>
              <a:rPr lang="es-419" sz="4000" b="0" dirty="0"/>
              <a:t>¿Cómo realizarlo?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627530" y="1594924"/>
            <a:ext cx="7431741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2800" dirty="0"/>
              <a:t>Una vez establecido el diagnóstico se determina el pronóstico, el cual es un relato de las posibles situaciones a que se vería enfrentado el objeto de investigación si permanecen las situaciones actuales. Se responde a las preguntas ¿</a:t>
            </a:r>
            <a:r>
              <a:rPr lang="es-ES" sz="2800" dirty="0">
                <a:solidFill>
                  <a:schemeClr val="accent1">
                    <a:lumMod val="75000"/>
                  </a:schemeClr>
                </a:solidFill>
              </a:rPr>
              <a:t>Qué puede pasar?</a:t>
            </a:r>
            <a:r>
              <a:rPr lang="es-ES" sz="2800" dirty="0"/>
              <a:t> </a:t>
            </a:r>
            <a:r>
              <a:rPr lang="es-ES" sz="2800" dirty="0">
                <a:solidFill>
                  <a:schemeClr val="accent1">
                    <a:lumMod val="75000"/>
                  </a:schemeClr>
                </a:solidFill>
              </a:rPr>
              <a:t>¿Cuáles serán los resultados si los síntomas persisten?.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81912B-7F5B-42CA-8999-20863DD4793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305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dirty="0"/>
              <a:t>Formulación del problema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52796" y="1248049"/>
            <a:ext cx="8038407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sz="2400" dirty="0"/>
              <a:t>Se debe ser capaz, no solo de </a:t>
            </a:r>
            <a:r>
              <a:rPr lang="es-CO" sz="2400" b="1" dirty="0">
                <a:solidFill>
                  <a:srgbClr val="FF0000"/>
                </a:solidFill>
              </a:rPr>
              <a:t>conceptualizar el problema</a:t>
            </a:r>
            <a:r>
              <a:rPr lang="es-CO" sz="2400" dirty="0"/>
              <a:t>, sino también de </a:t>
            </a:r>
            <a:r>
              <a:rPr lang="es-CO" sz="2400" b="1" dirty="0">
                <a:solidFill>
                  <a:srgbClr val="FF0000"/>
                </a:solidFill>
              </a:rPr>
              <a:t>verbalizarlo de manera clara, precisa </a:t>
            </a:r>
            <a:r>
              <a:rPr lang="es-CO" sz="2400" dirty="0"/>
              <a:t>y de forma accesible.</a:t>
            </a:r>
          </a:p>
          <a:p>
            <a:pPr algn="just"/>
            <a:endParaRPr lang="es-CO" sz="2400" dirty="0"/>
          </a:p>
          <a:p>
            <a:pPr algn="just"/>
            <a:r>
              <a:rPr lang="es-CO" sz="2400" dirty="0"/>
              <a:t>Formular el problema </a:t>
            </a:r>
            <a:r>
              <a:rPr lang="es-CO" sz="2400" b="1" dirty="0">
                <a:solidFill>
                  <a:srgbClr val="0000FF"/>
                </a:solidFill>
              </a:rPr>
              <a:t>es hacer una pregunta o varias preguntas</a:t>
            </a:r>
            <a:r>
              <a:rPr lang="es-CO" sz="2400" dirty="0"/>
              <a:t>, cuyas respuestas debe encontrarse con la investigación. Estas preguntas generalmente se la conocen como preguntas de la investigación.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660751" y="4086457"/>
            <a:ext cx="1434415" cy="2171007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8569A2-F12E-4A41-9F5C-F4044C90E33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807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592A95-7FCE-4BA7-8F60-4FD154BD05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388" y="1"/>
            <a:ext cx="8661400" cy="860612"/>
          </a:xfrm>
        </p:spPr>
        <p:txBody>
          <a:bodyPr/>
          <a:lstStyle/>
          <a:p>
            <a:r>
              <a:rPr lang="es-419" dirty="0"/>
              <a:t>Diligenciar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CBBE63-0DE4-4249-9845-F74EA91BDF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24E2087-3A6F-48E3-9D88-67215C54C4B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539AA36-79C8-4D4C-840C-AB5BD3718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447" y="952971"/>
            <a:ext cx="8059271" cy="4317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EBFBD94-6129-41D0-B0B7-409059D10B4E}"/>
              </a:ext>
            </a:extLst>
          </p:cNvPr>
          <p:cNvSpPr txBox="1"/>
          <p:nvPr/>
        </p:nvSpPr>
        <p:spPr>
          <a:xfrm>
            <a:off x="391269" y="5579151"/>
            <a:ext cx="76948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dirty="0"/>
              <a:t>Fuente. Centro de Innovación y emprendimiento Javeriano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91A201D-C997-4B77-83F8-3B83A9E475D1}"/>
              </a:ext>
            </a:extLst>
          </p:cNvPr>
          <p:cNvSpPr/>
          <p:nvPr/>
        </p:nvSpPr>
        <p:spPr>
          <a:xfrm>
            <a:off x="4912659" y="3226745"/>
            <a:ext cx="2626659" cy="349624"/>
          </a:xfrm>
          <a:prstGeom prst="rect">
            <a:avLst/>
          </a:prstGeom>
          <a:solidFill>
            <a:srgbClr val="FAC2BD"/>
          </a:solidFill>
          <a:ln>
            <a:solidFill>
              <a:srgbClr val="FAC2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415275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de presentaciones 4x3" id="{6956E055-07DD-4A66-9215-06BC1BAAC273}" vid="{DBE80E9B-F3AD-4B3B-90C6-0D9031EF41F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7BB296FD25E094591A21FFDD3F1FE68" ma:contentTypeVersion="2" ma:contentTypeDescription="Crear nuevo documento." ma:contentTypeScope="" ma:versionID="660f7e2984c850579672f2689587610d">
  <xsd:schema xmlns:xsd="http://www.w3.org/2001/XMLSchema" xmlns:xs="http://www.w3.org/2001/XMLSchema" xmlns:p="http://schemas.microsoft.com/office/2006/metadata/properties" xmlns:ns2="d73ce6bc-4376-4f38-b165-8dfde4dfef3b" targetNamespace="http://schemas.microsoft.com/office/2006/metadata/properties" ma:root="true" ma:fieldsID="404eafcb4c0cdafb42d2b06bfac52ec2" ns2:_="">
    <xsd:import namespace="d73ce6bc-4376-4f38-b165-8dfde4dfef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ce6bc-4376-4f38-b165-8dfde4dfef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FB2C27-859A-451C-97AC-17988E8CE4B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736F265-4B71-43B5-9D06-83CAD1BB8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4AA0C34-9A7B-4A7F-968B-A0AAA0076DF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 de presentaciones logo nuevo 4x3.pptx</Template>
  <TotalTime>1962</TotalTime>
  <Words>522</Words>
  <Application>Microsoft Office PowerPoint</Application>
  <PresentationFormat>On-screen Show (4:3)</PresentationFormat>
  <Paragraphs>42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Symbol</vt:lpstr>
      <vt:lpstr>Verdana</vt:lpstr>
      <vt:lpstr>Tema de Office</vt:lpstr>
      <vt:lpstr>PROYECTO DE GRADO I</vt:lpstr>
      <vt:lpstr>PowerPoint Presentation</vt:lpstr>
      <vt:lpstr>Definición del problema</vt:lpstr>
      <vt:lpstr>Planteamiento del problema</vt:lpstr>
      <vt:lpstr>Pasos</vt:lpstr>
      <vt:lpstr>Planteamiento del problema: ¿Cómo realizarlo?</vt:lpstr>
      <vt:lpstr>Planteamiento del problema: ¿Cómo realizarlo?</vt:lpstr>
      <vt:lpstr>Formulación del problema</vt:lpstr>
      <vt:lpstr>Diligenciar</vt:lpstr>
      <vt:lpstr>PROYECTO DE GRADO 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Nombre</dc:title>
  <dc:creator>Veronica Gomez Torres</dc:creator>
  <cp:lastModifiedBy>Luisa Fernanda Rincón Pérez</cp:lastModifiedBy>
  <cp:revision>79</cp:revision>
  <dcterms:created xsi:type="dcterms:W3CDTF">2018-10-23T13:50:35Z</dcterms:created>
  <dcterms:modified xsi:type="dcterms:W3CDTF">2022-09-23T23:35:12Z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0x010100C7BB296FD25E094591A21FFDD3F1FE68</vt:lpwstr>
  </property>
</Properties>
</file>